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3"/>
    <p:sldId id="353" r:id="rId4"/>
    <p:sldId id="361" r:id="rId5"/>
    <p:sldId id="360" r:id="rId6"/>
    <p:sldId id="357" r:id="rId7"/>
    <p:sldId id="358" r:id="rId8"/>
    <p:sldId id="359" r:id="rId9"/>
    <p:sldId id="363" r:id="rId10"/>
    <p:sldId id="364" r:id="rId11"/>
    <p:sldId id="365" r:id="rId12"/>
    <p:sldId id="256" r:id="rId13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微软雅黑 Light" panose="020B0502040204020203" pitchFamily="34" charset="-122"/>
      <p:regular r:id="rId24"/>
    </p:embeddedFont>
    <p:embeddedFont>
      <p:font typeface="等线 Light" panose="02010600030101010101" charset="-122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831"/>
    <a:srgbClr val="2F5597"/>
    <a:srgbClr val="D83F43"/>
    <a:srgbClr val="F1A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8EE58B2-9524-4C60-ACD1-C2F1E69A8CE5}" styleName="补充样式1">
    <a:wholeTbl>
      <a:tcTxStyle>
        <a:fontRef idx="none">
          <a:schemeClr val="tx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9050" cmpd="sng">
              <a:solidFill>
                <a:schemeClr val="dk1"/>
              </a:solidFill>
            </a:ln>
          </a:top>
          <a:bottom>
            <a:ln w="1905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dk1">
              <a:alpha val="25000"/>
              <a:lumMod val="40000"/>
              <a:lumOff val="60000"/>
            </a:schemeClr>
          </a:solidFill>
        </a:fill>
      </a:tcStyle>
    </a:band2H>
    <a:band1V>
      <a:tcStyle>
        <a:tcBdr/>
        <a:fill>
          <a:solidFill>
            <a:schemeClr val="dk1">
              <a:alpha val="25000"/>
              <a:lumMod val="40000"/>
              <a:lumOff val="60000"/>
            </a:schemeClr>
          </a:solidFill>
        </a:fill>
      </a:tcStyle>
    </a:band1V>
    <a:lastCol>
      <a:tcTxStyle b="on">
        <a:fontRef idx="none">
          <a:schemeClr val="dk1"/>
        </a:fontRef>
      </a:tcTxStyle>
      <a:tcStyle>
        <a:tcBdr/>
        <a:fill>
          <a:solidFill>
            <a:schemeClr val="dk1">
              <a:alpha val="40000"/>
              <a:lumMod val="40000"/>
              <a:lumOff val="60000"/>
            </a:schemeClr>
          </a:solidFill>
        </a:fill>
      </a:tcStyle>
    </a:lastCol>
    <a:firstCol>
      <a:tcTxStyle b="on">
        <a:fontRef idx="none">
          <a:schemeClr val="dk1"/>
        </a:fontRef>
      </a:tcTxStyle>
      <a:tcStyle>
        <a:tcBdr/>
        <a:fill>
          <a:solidFill>
            <a:schemeClr val="dk1">
              <a:alpha val="40000"/>
              <a:lumMod val="40000"/>
              <a:lumOff val="60000"/>
            </a:schemeClr>
          </a:solidFill>
        </a:fill>
      </a:tcStyle>
    </a:firstCol>
    <a:lastRow>
      <a:tcTxStyle b="on">
        <a:fontRef idx="none">
          <a:schemeClr val="dk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firstRow>
      <a:tcTxStyle b="on">
        <a:fontRef idx="none">
          <a:schemeClr val="dk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9050" cmpd="sng">
              <a:solidFill>
                <a:schemeClr val="dk1"/>
              </a:solidFill>
            </a:ln>
          </a:top>
          <a:bottom>
            <a:ln w="9525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" y="101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4D8356-38BE-4373-BCC0-182633234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3AA27EC-913C-4067-A3DF-D1ED51C189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https://kindxiaoming.github.io/pykan/_images/intro_15_0.png</a:t>
            </a:r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1004099" y="1187455"/>
            <a:ext cx="10175966" cy="4859383"/>
          </a:xfrm>
          <a:prstGeom prst="roundRect">
            <a:avLst>
              <a:gd name="adj" fmla="val 42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449705" y="1512570"/>
            <a:ext cx="936879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Georgia" panose="02040502050405020303" pitchFamily="18" charset="0"/>
                <a:ea typeface="微软雅黑 Light" panose="020B0502040204020203" pitchFamily="34" charset="-122"/>
              </a:rPr>
              <a:t>Scrublet</a:t>
            </a:r>
            <a:r>
              <a:rPr lang="en-US" altLang="zh-CN" sz="3600" dirty="0">
                <a:solidFill>
                  <a:srgbClr val="2F5597"/>
                </a:solidFill>
                <a:latin typeface="Georgia" panose="02040502050405020303" pitchFamily="18" charset="0"/>
                <a:ea typeface="微软雅黑 Light" panose="020B0502040204020203" pitchFamily="34" charset="-122"/>
              </a:rPr>
              <a:t>: Computational Identification of Cell Doublets in Single-Cell Transcriptomic Data</a:t>
            </a:r>
            <a:endParaRPr lang="en-US" altLang="zh-CN" sz="3600" dirty="0">
              <a:solidFill>
                <a:srgbClr val="2F5597"/>
              </a:solidFill>
              <a:latin typeface="Georgia" panose="02040502050405020303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0205" y="50361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廖任鹏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01140" y="3762375"/>
            <a:ext cx="830707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Scrublet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：单细胞转录组数据中</a:t>
            </a:r>
            <a:r>
              <a:rPr lang="en-US" altLang="zh-CN" sz="2400" dirty="0">
                <a:solidFill>
                  <a:srgbClr val="2F5597"/>
                </a:solidFill>
                <a:latin typeface="Georgia" panose="02040502050405020303" pitchFamily="18" charset="0"/>
                <a:ea typeface="微软雅黑 Light" panose="020B0502040204020203" pitchFamily="34" charset="-122"/>
                <a:sym typeface="+mn-ea"/>
              </a:rPr>
              <a:t>Doublets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的识别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19730" y="2854325"/>
            <a:ext cx="4871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文章中其他的测试结果，可以查看</a:t>
            </a:r>
            <a:r>
              <a:rPr lang="zh-CN" altLang="en-US"/>
              <a:t>文章。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1004099" y="1187455"/>
            <a:ext cx="10175966" cy="4859383"/>
          </a:xfrm>
          <a:prstGeom prst="roundRect">
            <a:avLst>
              <a:gd name="adj" fmla="val 42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333181" y="1664325"/>
            <a:ext cx="72166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谢谢您的聆听！</a:t>
            </a:r>
            <a:endParaRPr lang="zh-CN" altLang="en-US" sz="88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为什么需要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scrublet</a:t>
            </a:r>
            <a:endParaRPr lang="en-US" altLang="zh-CN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34695" y="1479550"/>
            <a:ext cx="8893810" cy="16713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ts val="400"/>
              </a:spcAft>
            </a:pPr>
            <a:r>
              <a:rPr lang="zh-CN" altLang="en-US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有两种简单的方法用来排除潜在的</a:t>
            </a:r>
            <a:r>
              <a:rPr lang="en-US" altLang="zh-CN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doublets</a:t>
            </a:r>
            <a:r>
              <a:rPr lang="zh-CN" altLang="en-US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1600" b="0" i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spcBef>
                <a:spcPct val="0"/>
              </a:spcBef>
              <a:spcAft>
                <a:spcPts val="200"/>
              </a:spcAft>
              <a:buAutoNum type="arabicPeriod"/>
            </a:pPr>
            <a:r>
              <a:rPr lang="zh-CN" altLang="en-US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去除检测到转录本数量（</a:t>
            </a:r>
            <a:r>
              <a:rPr lang="en-US" altLang="zh-CN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UMI</a:t>
            </a:r>
            <a:r>
              <a:rPr lang="zh-CN" altLang="en-US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）过高的细胞。通常效果不佳，因为它需要预先假设所有细胞含有的</a:t>
            </a:r>
            <a:r>
              <a:rPr lang="en-US" altLang="zh-CN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RNA</a:t>
            </a:r>
            <a:r>
              <a:rPr lang="zh-CN" altLang="en-US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量相似；</a:t>
            </a:r>
            <a:endParaRPr lang="zh-CN" altLang="en-US" sz="1600" b="0" i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spcBef>
                <a:spcPct val="0"/>
              </a:spcBef>
              <a:spcAft>
                <a:spcPts val="200"/>
              </a:spcAft>
              <a:buAutoNum type="arabicPeriod"/>
            </a:pPr>
            <a:endParaRPr lang="zh-CN" altLang="en-US" sz="1600" b="0" i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spcBef>
                <a:spcPct val="0"/>
              </a:spcBef>
              <a:spcAft>
                <a:spcPts val="200"/>
              </a:spcAft>
              <a:buAutoNum type="arabicPeriod"/>
            </a:pPr>
            <a:r>
              <a:rPr lang="zh-CN" altLang="en-US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去除表达不同细胞类型</a:t>
            </a:r>
            <a:r>
              <a:rPr lang="en-US" altLang="zh-CN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marker</a:t>
            </a:r>
            <a:r>
              <a:rPr lang="zh-CN" altLang="en-US" sz="1600" b="0" i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基因的聚类。其缺点是需要大量生物学专业知识和对细胞类型的谨慎注释。</a:t>
            </a:r>
            <a:endParaRPr lang="zh-CN" altLang="en-US" sz="1600" b="0" i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751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——scrublet </a:t>
            </a:r>
            <a:endParaRPr lang="en-US" altLang="zh-CN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683260" y="2904490"/>
            <a:ext cx="8061325" cy="2718435"/>
            <a:chOff x="1232" y="2007"/>
            <a:chExt cx="12695" cy="4281"/>
          </a:xfrm>
        </p:grpSpPr>
        <p:sp>
          <p:nvSpPr>
            <p:cNvPr id="2" name="文本框 1"/>
            <p:cNvSpPr txBox="1"/>
            <p:nvPr/>
          </p:nvSpPr>
          <p:spPr>
            <a:xfrm>
              <a:off x="1232" y="2007"/>
              <a:ext cx="9600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定义了两种主要的</a:t>
              </a:r>
              <a:r>
                <a:rPr lang="en-US" altLang="zh-CN"/>
                <a:t>multiplets</a:t>
              </a:r>
              <a:r>
                <a:rPr lang="zh-CN" altLang="en-US"/>
                <a:t>相关错误：</a:t>
              </a:r>
              <a:endParaRPr lang="zh-CN" altLang="en-US"/>
            </a:p>
            <a:p>
              <a:endParaRPr lang="zh-CN" altLang="en-US"/>
            </a:p>
            <a:p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03" y="3092"/>
              <a:ext cx="12525" cy="31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1. “Embedded”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：</a:t>
              </a:r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multiplets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可能来源于</a:t>
              </a:r>
              <a:r>
                <a:rPr lang="zh-CN" altLang="en-US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转录特征相似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的细胞，它们被聚类到一大群主导某特定细胞状态的</a:t>
              </a:r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singlets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中，仅仅表现为基因表达定量和丰度的改变。如果这种误差发生率不高，对下游分析的</a:t>
              </a:r>
              <a:r>
                <a:rPr lang="zh-CN" altLang="en-US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影响应该很小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；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2.  “Neotypic”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：</a:t>
              </a:r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multiplets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可能源自</a:t>
              </a:r>
              <a:r>
                <a:rPr lang="zh-CN" altLang="en-US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转录特征不同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的细胞，例如不同的细胞谱系、成熟度、空间定位、活化程度等。它们可能形成新的聚类分支，或不同聚类之间的</a:t>
              </a:r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”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桥梁</a:t>
              </a:r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“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，因此可能在数据推断时导致质变的错误。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82320" y="61855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目前的去双胞算法都只能识别</a:t>
            </a:r>
            <a:r>
              <a:rPr lang="zh-CN" altLang="en-US"/>
              <a:t>第二种。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9545" y="950595"/>
            <a:ext cx="4983480" cy="2354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624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解读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44060" y="1365885"/>
            <a:ext cx="6452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1.  </a:t>
            </a:r>
            <a:r>
              <a:rPr lang="zh-CN" altLang="en-US"/>
              <a:t>过滤掉</a:t>
            </a:r>
            <a:r>
              <a:rPr lang="zh-CN" altLang="en-US"/>
              <a:t>少于</a:t>
            </a:r>
            <a:r>
              <a:rPr lang="en-US" altLang="zh-CN"/>
              <a:t>3</a:t>
            </a:r>
            <a:r>
              <a:rPr lang="zh-CN" altLang="en-US"/>
              <a:t>个细胞表达的基因；少于</a:t>
            </a:r>
            <a:r>
              <a:rPr lang="en-US" altLang="zh-CN"/>
              <a:t>3</a:t>
            </a:r>
            <a:r>
              <a:rPr lang="zh-CN" altLang="en-US"/>
              <a:t>个基因表达的细胞；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610" y="1059180"/>
            <a:ext cx="3727450" cy="5528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624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——2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模拟双胞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 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PCA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降维与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近邻</a:t>
            </a:r>
            <a:endParaRPr lang="en-US" altLang="zh-CN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9180" y="1029970"/>
            <a:ext cx="2932430" cy="5172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285" y="951865"/>
            <a:ext cx="2710180" cy="550354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2912745" y="4605020"/>
            <a:ext cx="1006475" cy="106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991610" y="3919855"/>
            <a:ext cx="43757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基于一个假设：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在给定数据所有观察到的单细胞转录组中，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multiplets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（多胞）是相对小概率的事件；也就是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scrublet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只识别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droplets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（双胞）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624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——4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贝叶斯估计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打分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865" y="1122680"/>
            <a:ext cx="5615940" cy="1775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" y="2980055"/>
            <a:ext cx="6454140" cy="21183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4865" y="5345430"/>
            <a:ext cx="91414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doublet_scores_obs_</a:t>
            </a:r>
            <a:r>
              <a:rPr lang="zh-CN" altLang="en-US"/>
              <a:t>：</a:t>
            </a:r>
            <a:r>
              <a:rPr lang="en-US" altLang="zh-CN"/>
              <a:t>Ld</a:t>
            </a:r>
            <a:r>
              <a:rPr lang="zh-CN" altLang="en-US"/>
              <a:t>中原始细胞（</a:t>
            </a:r>
            <a:r>
              <a:rPr lang="en-US" altLang="zh-CN"/>
              <a:t>obs</a:t>
            </a:r>
            <a:r>
              <a:rPr lang="zh-CN" altLang="en-US"/>
              <a:t>）的评分。</a:t>
            </a:r>
            <a:endParaRPr lang="zh-CN" altLang="en-US"/>
          </a:p>
          <a:p>
            <a:r>
              <a:rPr lang="en-US" altLang="zh-CN"/>
              <a:t>doublet_scores_sim_</a:t>
            </a:r>
            <a:r>
              <a:rPr lang="zh-CN" altLang="en-US"/>
              <a:t>：</a:t>
            </a:r>
            <a:r>
              <a:rPr lang="en-US" altLang="zh-CN">
                <a:sym typeface="+mn-ea"/>
              </a:rPr>
              <a:t>Ld</a:t>
            </a:r>
            <a:r>
              <a:rPr lang="zh-CN" altLang="en-US">
                <a:sym typeface="+mn-ea"/>
              </a:rPr>
              <a:t>中</a:t>
            </a:r>
            <a:r>
              <a:rPr lang="zh-CN" altLang="en-US"/>
              <a:t>模拟双胞（</a:t>
            </a:r>
            <a:r>
              <a:rPr lang="en-US" altLang="zh-CN"/>
              <a:t>sim</a:t>
            </a:r>
            <a:r>
              <a:rPr lang="zh-CN" altLang="en-US"/>
              <a:t>）的评分。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230" y="936625"/>
            <a:ext cx="4413885" cy="2004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624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一、原理解读</a:t>
            </a:r>
            <a:r>
              <a:rPr lang="en-US" altLang="zh-CN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——5 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阈值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" y="951865"/>
            <a:ext cx="4030345" cy="3274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26125" y="951865"/>
            <a:ext cx="509079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使用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>
                <a:sym typeface="+mn-ea"/>
              </a:rPr>
              <a:t>doublet_scores_sim_ </a:t>
            </a:r>
            <a:r>
              <a:rPr lang="zh-CN" altLang="en-US">
                <a:sym typeface="+mn-ea"/>
              </a:rPr>
              <a:t>自动确定</a:t>
            </a:r>
            <a:r>
              <a:rPr lang="zh-CN" altLang="en-US">
                <a:sym typeface="+mn-ea"/>
              </a:rPr>
              <a:t>阈值</a:t>
            </a:r>
            <a:endParaRPr lang="zh-CN" altLang="en-US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55" y="1409065"/>
            <a:ext cx="6507480" cy="20421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25" y="3963670"/>
            <a:ext cx="5730240" cy="27889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624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二、模拟数据上的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160" y="951865"/>
            <a:ext cx="6591300" cy="2095500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/>
        </p:nvGraphicFramePr>
        <p:xfrm>
          <a:off x="1225550" y="3048635"/>
          <a:ext cx="8533765" cy="1524000"/>
        </p:xfrm>
        <a:graphic>
          <a:graphicData uri="http://schemas.openxmlformats.org/drawingml/2006/table">
            <a:tbl>
              <a:tblPr firstRow="1">
                <a:tableStyleId>{48EE58B2-9524-4C60-ACD1-C2F1E69A8CE5}</a:tableStyleId>
              </a:tblPr>
              <a:tblGrid>
                <a:gridCol w="2844165"/>
                <a:gridCol w="2844165"/>
                <a:gridCol w="2844165"/>
              </a:tblGrid>
              <a:tr h="381000">
                <a:tc>
                  <a:txBody>
                    <a:bodyPr/>
                    <a:p>
                      <a:pPr algn="ctr"/>
                      <a:r>
                        <a:rPr lang="zh-CN" altLang="en-US" sz="1100"/>
                        <a:t>情形</a:t>
                      </a:r>
                      <a:endParaRPr lang="zh-CN" altLang="en-US" sz="11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100"/>
                        <a:t>Scrublet </a:t>
                      </a:r>
                      <a:r>
                        <a:rPr lang="zh-CN" altLang="en-US" sz="1100"/>
                        <a:t>检测结果</a:t>
                      </a:r>
                      <a:endParaRPr lang="zh-CN" altLang="en-US" sz="11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100"/>
                        <a:t>说明</a:t>
                      </a:r>
                      <a:endParaRPr lang="zh-CN" altLang="en-US" sz="1100"/>
                    </a:p>
                  </a:txBody>
                  <a:tcPr marL="0" marR="0" marT="0" marB="0"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不同簇之间的双细胞（</a:t>
                      </a:r>
                      <a:r>
                        <a:rPr lang="en-US" altLang="zh-CN"/>
                        <a:t>neotypic doublets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准确率达</a:t>
                      </a:r>
                      <a:r>
                        <a:rPr lang="en-US" altLang="zh-CN"/>
                        <a:t> 99%</a:t>
                      </a:r>
                      <a:r>
                        <a:rPr lang="zh-CN" altLang="en-US"/>
                        <a:t>，召回率也</a:t>
                      </a:r>
                      <a:r>
                        <a:rPr lang="en-US" altLang="zh-CN"/>
                        <a:t> </a:t>
                      </a:r>
                      <a:r>
                        <a:rPr lang="zh-CN" altLang="en-US"/>
                        <a:t>接近</a:t>
                      </a:r>
                      <a:r>
                        <a:rPr lang="en-US" altLang="zh-CN"/>
                        <a:t> 99%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前提是这些簇之间分得够清楚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簇之间不明显（过度重叠）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召回率掉到</a:t>
                      </a:r>
                      <a:r>
                        <a:rPr lang="en-US" altLang="zh-CN"/>
                        <a:t> 10% </a:t>
                      </a:r>
                      <a:r>
                        <a:rPr lang="zh-CN" altLang="en-US"/>
                        <a:t>以下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双细胞</a:t>
                      </a:r>
                      <a:r>
                        <a:rPr lang="en-US" altLang="zh-CN"/>
                        <a:t>“</a:t>
                      </a:r>
                      <a:r>
                        <a:rPr lang="zh-CN" altLang="en-US"/>
                        <a:t>埋进了</a:t>
                      </a:r>
                      <a:r>
                        <a:rPr lang="en-US" altLang="zh-CN"/>
                        <a:t>”</a:t>
                      </a:r>
                      <a:r>
                        <a:rPr lang="zh-CN" altLang="en-US"/>
                        <a:t>单细胞群体中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同簇内双细胞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几乎检测不出来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混合的</a:t>
                      </a:r>
                      <a:r>
                        <a:rPr lang="en-US" altLang="zh-CN"/>
                        <a:t> profile </a:t>
                      </a:r>
                      <a:r>
                        <a:rPr lang="zh-CN" altLang="en-US"/>
                        <a:t>跟单个细胞太像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1026" y="202550"/>
            <a:ext cx="200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2320" y="436245"/>
            <a:ext cx="772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二、模拟数据上的</a:t>
            </a:r>
            <a:r>
              <a:rPr lang="zh-CN" altLang="en-US" sz="2400" b="1" dirty="0">
                <a:solidFill>
                  <a:srgbClr val="2F55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表现</a:t>
            </a:r>
            <a:endParaRPr lang="zh-CN" altLang="en-US" sz="2400" b="1" dirty="0">
              <a:solidFill>
                <a:srgbClr val="2F55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782320" y="898094"/>
            <a:ext cx="10214620" cy="52630"/>
          </a:xfrm>
          <a:prstGeom prst="line">
            <a:avLst/>
          </a:prstGeom>
          <a:ln w="190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7310" y="1045210"/>
            <a:ext cx="7917180" cy="56356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44815" y="951865"/>
            <a:ext cx="4147185" cy="4687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模拟数据的设计原理图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参数解释：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：簇之间的方差（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inter-cluster variance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，代表簇的分离程度）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σ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：簇内部的方差（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intra-cluster variance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，代表簇的紧密程度）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n1, n2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：两个簇的大小（代表大小不对称的测试）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：分支结构的末端之间的差异程度（用于模拟连续谱，如分化路径）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上面参数可以构造出从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非常明显的聚类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连续谱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的各种情况，以测试方法鲁棒性。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图当簇分离得清晰、数量适中时，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Scrublet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检测效果很好。如果簇很接近（混在一起），召回率会迅速下降。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图可以看到不对称会影响性能，但只要簇间分离明显，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Scrublet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仍能保持较高准确率。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U1YzJkNTQ2ODI1MjQ3Y2NhODVlMDRkMzViZmU2ZDAifQ=="/>
  <p:tag name="commondata" val="eyJjb3VudCI6MSwiaGRpZCI6IjNlNjA1Y2RiMmE3NmY2M2MwOGU3ZDE3YTc4MGQ1MjJkIiwidXNlckNvdW50IjoxfQ=="/>
  <p:tag name="resource_record_key" val="{&quot;29&quot;:[50053052,50053017,50053121],&quot;70&quot;:[3322089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1405</Words>
  <Application>WPS 演示</Application>
  <PresentationFormat>宽屏</PresentationFormat>
  <Paragraphs>110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Georgia</vt:lpstr>
      <vt:lpstr>微软雅黑 Light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子君</dc:creator>
  <cp:lastModifiedBy>Liripo</cp:lastModifiedBy>
  <cp:revision>235</cp:revision>
  <dcterms:created xsi:type="dcterms:W3CDTF">2019-11-26T06:41:00Z</dcterms:created>
  <dcterms:modified xsi:type="dcterms:W3CDTF">2025-05-13T03:15:16Z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066E3DD501794C50B0B9C4712556DD56_11</vt:lpwstr>
  </property>
  <property fmtid="{D5CDD505-2E9C-101B-9397-08002B2CF9AE}" pid="3" name="KSOProductBuildVer">
    <vt:lpwstr>2052-12.1.0.20784</vt:lpwstr>
  </property>
  <property fmtid="{D5CDD505-2E9C-101B-9397-08002B2CF9AE}" pid="4" name="KSOTemplateUUID">
    <vt:lpwstr>v1.0_mb_jHjJwk9ncH8Q40r95tx9/A==</vt:lpwstr>
  </property>
</Properties>
</file>